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8"/>
  </p:notesMasterIdLst>
  <p:sldIdLst>
    <p:sldId id="257" r:id="rId6"/>
    <p:sldId id="258" r:id="rId7"/>
  </p:sldIdLst>
  <p:sldSz cx="6858000" cy="9144000" type="letter"/>
  <p:notesSz cx="68580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30"/>
    <a:srgbClr val="FFD52B"/>
    <a:srgbClr val="002B45"/>
    <a:srgbClr val="FEC200"/>
    <a:srgbClr val="EDC87E"/>
    <a:srgbClr val="FF0000"/>
    <a:srgbClr val="0000FF"/>
    <a:srgbClr val="FF0066"/>
    <a:srgbClr val="FFFF66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3979" autoAdjust="0"/>
  </p:normalViewPr>
  <p:slideViewPr>
    <p:cSldViewPr snapToGrid="0">
      <p:cViewPr>
        <p:scale>
          <a:sx n="150" d="100"/>
          <a:sy n="150" d="100"/>
        </p:scale>
        <p:origin x="1392" y="-3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647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3647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5E0C8F1-D2CA-4C07-B591-7CD1A8914A71}" type="datetimeFigureOut">
              <a:rPr lang="en-US" smtClean="0"/>
              <a:t>24-Oct-22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60600" y="1154113"/>
            <a:ext cx="2336800" cy="3119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47154"/>
            <a:ext cx="5486400" cy="3638580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4"/>
            <a:ext cx="2971800" cy="463646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7194"/>
            <a:ext cx="2971800" cy="463646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ABAD47E3-AA0E-483A-84F8-304B7D5C9FF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7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D47E3-AA0E-483A-84F8-304B7D5C9FF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29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D47E3-AA0E-483A-84F8-304B7D5C9FF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783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FD9A1-91B6-44A2-A4FB-9AC784B594FE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6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3CD6-AF91-43C2-BAEA-10DB773B5AB7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82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88BDE-AECC-4FCB-8BB5-094341542807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41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B744-03BC-46A2-9F2A-47AF65DFCF94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51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6109A-3D34-42D9-A0A4-2D0680D9B2C2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68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C9BA3-131C-48D2-830A-389001166190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3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BB1A4-054B-4F01-B8F9-C481285FDB7D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1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844C1-3BB1-4374-B9BC-D10911626C4F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9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9969E-52A9-40AD-88D3-4B342017A4CC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43664-9840-450E-AFA2-C24951FB9337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7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E3A3D-9785-41B1-9F8E-91297567BE3F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58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E5E79-3CA6-4758-8BD3-5A0A28A1E89E}" type="datetime1">
              <a:rPr lang="en-US" smtClean="0"/>
              <a:t>24-Oct-22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85BAB-4C87-4F11-9A7B-655E9E8240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59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5" y="61336"/>
            <a:ext cx="1005200" cy="71624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-301625" y="21368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Elephant" panose="02020904090505020303" pitchFamily="18" charset="0"/>
              </a:rPr>
              <a:t>IG UPDATE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1085" y="-8629"/>
            <a:ext cx="2560320" cy="44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0" dirty="0">
                <a:latin typeface="Elephant" panose="02020904090505020303" pitchFamily="18" charset="0"/>
              </a:rPr>
              <a:t>THE</a:t>
            </a:r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90175" y="1455183"/>
            <a:ext cx="6536689" cy="7482083"/>
          </a:xfrm>
          <a:prstGeom prst="rect">
            <a:avLst/>
          </a:prstGeom>
          <a:noFill/>
        </p:spPr>
        <p:txBody>
          <a:bodyPr wrap="square" numCol="3" spcCol="91440" rtlCol="0">
            <a:normAutofit/>
          </a:bodyPr>
          <a:lstStyle/>
          <a:p>
            <a:pPr indent="9144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31 January 2022, the Secretary of the Army signed Army Directive 2022-02, which established personnel policies and procedures for unvaccinated individuals seeking accession into the Army and Soldiers who refuse the COVID-19 vaccination order. This directive applies to Soldiers of the RA and Soldiers of </a:t>
            </a:r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ARNG/USAR serving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active duty status for more than 30 days. </a:t>
            </a:r>
          </a:p>
          <a:p>
            <a:pPr indent="9144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Refusal is defined as those Soldiers who: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received lawful orders to be fully vaccinated,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been provided reasonable opportunities to receive the vaccine,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made final declination of immunization, and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have pending or approved medical or administrative exemptions (including religious).</a:t>
            </a: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Commanders’ Responsibilities:</a:t>
            </a:r>
          </a:p>
          <a:p>
            <a:pPr indent="115888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Soldiers (as previously defined) must be fully vaccinated against COVID-19 (not including pending/requested exemptions), and effective immediately, commanders will initiate involuntary administrative separation proceedings for Soldiers who refuse vaccination.</a:t>
            </a:r>
          </a:p>
          <a:p>
            <a:pPr indent="115888"/>
            <a:endParaRPr lang="en-US" sz="1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Enlisted Soldiers: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Commanders will initiate separation per AR 635-200, with the basis for separation as “Commission of a Serious Offense.”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If an enlisted Soldier remains unvaccinated after receiving a recommendation for retention/approval for retention, he/she will be subject to removal under Secretarial Plenary Authority.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Refusal of the COVID-19 vaccination order cannot be the sole reason for an RA enlisted Soldier’s entrance into QMP.</a:t>
            </a:r>
          </a:p>
          <a:p>
            <a:pPr marL="169862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Commissioned/Warrant Officers: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Commanders will initiate separation per AR 600-8-24, with the basis for separation as “Misconduct, Moral or Professional.”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Involuntary separation for probationary officers (less than 5 years RA/3 years USAR/WO) will be processed under notification procedures, with final decision/Separation Authority as DASA (RB).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If a board of inquiry determines that a non-probationary officer should be retained for duty, the SCA will close the case. However, if BOI determines the officer should be separated, SCA will recommend retention/separation and DASA (RB) will make the final decision.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Commanders will not submit a request for involuntary separation if an officer submits an unqualified resignation 30 days from the date of AD 2022-02, and final separation is on or before 1 July 2022.</a:t>
            </a:r>
          </a:p>
          <a:p>
            <a:pPr marL="341313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1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Cadet/Cadet Candidates:</a:t>
            </a:r>
            <a:r>
              <a:rPr lang="en-US" sz="1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115888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cadets/applicants for a commissioning program must be vaccinated against COVID-19 (not including pending/approved medical/admin/religious exemption). </a:t>
            </a:r>
          </a:p>
          <a:p>
            <a:pPr indent="115888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pre-commissioning cadets who refuse vaccination will be processed for disenrollment/separation.</a:t>
            </a:r>
          </a:p>
          <a:p>
            <a:pPr indent="115888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USMA cadets/USMAPS cadet candidates, USMA will initiate admin separation/disenrollment proceedings per AR 150-1, with the basis for separation as “misconduct.”</a:t>
            </a:r>
          </a:p>
          <a:p>
            <a:pPr indent="115888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SROTC cadets, USACC will initiate disenrollment proceedings per AR 145-1, with the basis for separation as “Inaptitude for Military Service.”</a:t>
            </a:r>
          </a:p>
          <a:p>
            <a:pPr indent="115888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OCS candidates must be fully vaccinated before attending school, refusal results in removal under AR 350-51.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587260" y="71677"/>
            <a:ext cx="1157591" cy="735422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24707"/>
            <a:ext cx="1383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Your Unit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Patch / Crest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Here</a:t>
            </a:r>
            <a:r>
              <a:rPr lang="en-US" sz="1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73" y="891285"/>
            <a:ext cx="6858002" cy="157907"/>
          </a:xfrm>
          <a:prstGeom prst="rect">
            <a:avLst/>
          </a:prstGeom>
          <a:solidFill>
            <a:srgbClr val="002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51074" y="831738"/>
            <a:ext cx="20524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D53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Volume 22-3, February 2022</a:t>
            </a:r>
          </a:p>
        </p:txBody>
      </p:sp>
      <p:sp>
        <p:nvSpPr>
          <p:cNvPr id="6" name="Rectangle 5"/>
          <p:cNvSpPr/>
          <p:nvPr/>
        </p:nvSpPr>
        <p:spPr>
          <a:xfrm>
            <a:off x="11572" y="1014963"/>
            <a:ext cx="68464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Franklin Gothic Demi" panose="020B0703020102020204" pitchFamily="34" charset="0"/>
              </a:rPr>
              <a:t>IG Update 22-3: Guidance on Personnel Actions for COVID-19 Vaccine Refusal</a:t>
            </a:r>
            <a:endParaRPr lang="en-US" sz="1400" dirty="0">
              <a:solidFill>
                <a:srgbClr val="FF000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680272" y="7323203"/>
            <a:ext cx="238610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50" dirty="0">
                <a:latin typeface="Franklin Gothic Book" panose="020B0503020102020204" pitchFamily="34" charset="0"/>
              </a:rPr>
              <a:t>)</a:t>
            </a:r>
          </a:p>
          <a:p>
            <a:pPr algn="ctr"/>
            <a:endParaRPr lang="en-US" sz="950" dirty="0">
              <a:latin typeface="Franklin Gothic Book" panose="020B05030201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497849" y="4572000"/>
            <a:ext cx="1987826" cy="4380747"/>
          </a:xfrm>
          <a:prstGeom prst="rect">
            <a:avLst/>
          </a:prstGeom>
          <a:solidFill>
            <a:srgbClr val="FFD53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389465" y="4579528"/>
            <a:ext cx="223739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 Unit Name Here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Commanding General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 Soldier Q. Public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 Sergeant Major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CSM Soldier Q. Public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 Inspector General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LTC Soldier Q. Public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Inspector General NCOIC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SGM Soldier Q. Public</a:t>
            </a:r>
          </a:p>
          <a:p>
            <a:pPr algn="ctr">
              <a:spcAft>
                <a:spcPts val="300"/>
              </a:spcAft>
            </a:pP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300"/>
              </a:spcAft>
            </a:pP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IG Points of Contact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IG Office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Building 1234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Hooah Drive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Fort Swampy LA 55555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IG Website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http:\IG-bla-bla-bla.mil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IG Office Email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IG-bla-bla@mail.mil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IG Hotline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555-555-5555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IG Office</a:t>
            </a:r>
          </a:p>
          <a:p>
            <a:pPr algn="ctr">
              <a:spcAft>
                <a:spcPts val="300"/>
              </a:spcAft>
            </a:pPr>
            <a:r>
              <a:rPr lang="en-US" sz="1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555-555-5555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492487" y="6311590"/>
            <a:ext cx="19878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52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5" y="61336"/>
            <a:ext cx="1005200" cy="71624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-301625" y="21368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Elephant" panose="02020904090505020303" pitchFamily="18" charset="0"/>
              </a:rPr>
              <a:t>IG UPDATE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61085" y="-8629"/>
            <a:ext cx="2560320" cy="44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70" dirty="0">
                <a:latin typeface="Elephant" panose="02020904090505020303" pitchFamily="18" charset="0"/>
              </a:rPr>
              <a:t>THE</a:t>
            </a:r>
          </a:p>
        </p:txBody>
      </p:sp>
      <p:sp>
        <p:nvSpPr>
          <p:cNvPr id="23" name="TextBox 22"/>
          <p:cNvSpPr txBox="1">
            <a:spLocks/>
          </p:cNvSpPr>
          <p:nvPr/>
        </p:nvSpPr>
        <p:spPr>
          <a:xfrm>
            <a:off x="172229" y="1532144"/>
            <a:ext cx="3123587" cy="6558308"/>
          </a:xfrm>
          <a:prstGeom prst="rect">
            <a:avLst/>
          </a:prstGeom>
          <a:noFill/>
        </p:spPr>
        <p:txBody>
          <a:bodyPr wrap="square" numCol="1" spcCol="91440" rtlCol="0">
            <a:normAutofit lnSpcReduction="10000"/>
          </a:bodyPr>
          <a:lstStyle/>
          <a:p>
            <a:pPr marL="168275" indent="-168275"/>
            <a:r>
              <a:rPr lang="en-US" sz="1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Exceptions: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Retirement: </a:t>
            </a:r>
          </a:p>
          <a:p>
            <a:pPr marL="171450" indent="-1588">
              <a:buFont typeface="Courier New" panose="02070309020205020404" pitchFamily="49" charset="0"/>
              <a:buChar char="o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Soldiers must submit their retirement requests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later than 30 days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date of AD 2022-02, and include a final separation date of on or before </a:t>
            </a:r>
          </a:p>
          <a:p>
            <a:pPr marL="169862"/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July 2022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71450" indent="-1588">
              <a:buFont typeface="Courier New" panose="02070309020205020404" pitchFamily="49" charset="0"/>
              <a:buChar char="o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Soldiers eligible to retire on or before 1 July whose pending exemption requests are denied have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 days from final action or 30 days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date of AD 2022-02 to submit a retirement request with final separation as on or before 1 July, or 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 days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final action date on the exemption request.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Officers and enlisted Soldiers who are currently being processed through the MEB/PEB will be processed in accordance with current policies/regulations.</a:t>
            </a:r>
            <a:b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8275" indent="-168275"/>
            <a:r>
              <a:rPr lang="en-US" sz="1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Consequences: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*Enlisted Soldiers, WOs, or Commissioned Officers removed from service as a result of vaccine refusal: </a:t>
            </a:r>
          </a:p>
          <a:p>
            <a:pPr marL="171450" indent="-1588">
              <a:buFont typeface="Courier New" panose="02070309020205020404" pitchFamily="49" charset="0"/>
              <a:buChar char="o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may lose certain benefits such as recoupment of special pay and bonuses, and loss of the GI Bill and VA benefits. </a:t>
            </a:r>
          </a:p>
          <a:p>
            <a:pPr marL="171450" indent="-1588">
              <a:buFont typeface="Courier New" panose="02070309020205020404" pitchFamily="49" charset="0"/>
              <a:buChar char="o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are not eligible for separation pay and may be subject to termination and recoupment of any special or incentive pay.</a:t>
            </a:r>
          </a:p>
          <a:p>
            <a:pPr marL="171450" indent="-1588">
              <a:buFont typeface="Courier New" panose="02070309020205020404" pitchFamily="49" charset="0"/>
              <a:buChar char="o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may be required to repay the unearned portion of the pay or benefit in accordance with current policy regulations.</a:t>
            </a:r>
          </a:p>
          <a:p>
            <a:pPr marL="171450" indent="-1588">
              <a:buFont typeface="Courier New" panose="02070309020205020404" pitchFamily="49" charset="0"/>
              <a:buChar char="o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SECARMY has withheld the authority to impose non-judicial and judicial actions based solely on a Soldier’s refusal of vaccination.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Unvaccinated Soldiers who have a pending exemption will not PCS (exceptions approved by SECARMY).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case is evaluated individually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587260" y="71677"/>
            <a:ext cx="1157591" cy="735422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24707"/>
            <a:ext cx="1383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Your Unit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Patch / Crest 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</a:rPr>
              <a:t>Here</a:t>
            </a:r>
            <a:r>
              <a:rPr lang="en-US" sz="10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573" y="897405"/>
            <a:ext cx="6858002" cy="157907"/>
          </a:xfrm>
          <a:prstGeom prst="rect">
            <a:avLst/>
          </a:prstGeom>
          <a:solidFill>
            <a:srgbClr val="002B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D53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31977" y="831738"/>
            <a:ext cx="20896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FFD530"/>
                </a:solidFill>
                <a:latin typeface="Franklin Gothic Book" panose="020B0503020102020204" pitchFamily="34" charset="0"/>
                <a:cs typeface="Times New Roman" panose="02020603050405020304" pitchFamily="18" charset="0"/>
              </a:rPr>
              <a:t>Volume 22-3, February 2022</a:t>
            </a:r>
          </a:p>
        </p:txBody>
      </p:sp>
      <p:sp>
        <p:nvSpPr>
          <p:cNvPr id="6" name="Rectangle 5"/>
          <p:cNvSpPr/>
          <p:nvPr/>
        </p:nvSpPr>
        <p:spPr>
          <a:xfrm>
            <a:off x="-14442" y="1051541"/>
            <a:ext cx="68724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Franklin Gothic Demi" panose="020B0703020102020204" pitchFamily="34" charset="0"/>
              </a:rPr>
              <a:t>IG Update 22-3: Guidance on Personnel Actions for COVID-19 </a:t>
            </a:r>
            <a:r>
              <a:rPr lang="en-US" sz="1400">
                <a:latin typeface="Franklin Gothic Demi" panose="020B0703020102020204" pitchFamily="34" charset="0"/>
              </a:rPr>
              <a:t>Vaccine Refusal</a:t>
            </a:r>
            <a:endParaRPr lang="en-US" sz="1400" dirty="0">
              <a:solidFill>
                <a:srgbClr val="FF000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440572" y="5179690"/>
            <a:ext cx="3257741" cy="2282609"/>
          </a:xfrm>
          <a:prstGeom prst="rect">
            <a:avLst/>
          </a:prstGeom>
          <a:solidFill>
            <a:srgbClr val="FFD53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Army Directive 2022-02 (Personnel Actions for Active Duty Soldiers Who Refuse the COVID-19 Vaccination Order and Accession Requirements for Unvaccinated Individuals).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635-200 (Active Duty Enlisted Administrative Separation).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600-8-24 (Officer Transfers and Discharges).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150-1 (United States Military Academy Organization, Administration, and Operation).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145-1 (Senior Reserve Officers’ Training Corps Program: Organization, Administration, and Operation).</a:t>
            </a:r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82617"/>
              </p:ext>
            </p:extLst>
          </p:nvPr>
        </p:nvGraphicFramePr>
        <p:xfrm>
          <a:off x="3440572" y="1532144"/>
          <a:ext cx="3257741" cy="3474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60423">
                  <a:extLst>
                    <a:ext uri="{9D8B030D-6E8A-4147-A177-3AD203B41FA5}">
                      <a16:colId xmlns:a16="http://schemas.microsoft.com/office/drawing/2014/main" val="3349848577"/>
                    </a:ext>
                  </a:extLst>
                </a:gridCol>
                <a:gridCol w="2397318">
                  <a:extLst>
                    <a:ext uri="{9D8B030D-6E8A-4147-A177-3AD203B41FA5}">
                      <a16:colId xmlns:a16="http://schemas.microsoft.com/office/drawing/2014/main" val="3762475906"/>
                    </a:ext>
                  </a:extLst>
                </a:gridCol>
              </a:tblGrid>
              <a:tr h="2061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Glossary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 Initialisms</a:t>
                      </a:r>
                      <a:endParaRPr lang="en-US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53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4219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Regular Army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238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U.S. Army Reserve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547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U.S. Army National Guard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964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United</a:t>
                      </a:r>
                      <a:r>
                        <a:rPr lang="en-US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States</a:t>
                      </a:r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Military Academy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277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SROTC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Senior Reserve Officers’ Training Corps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421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Warrant</a:t>
                      </a:r>
                      <a:r>
                        <a:rPr lang="en-US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Officer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194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QMP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Qualitative</a:t>
                      </a:r>
                      <a:r>
                        <a:rPr lang="en-US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Management Program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7060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DASA</a:t>
                      </a:r>
                      <a:r>
                        <a:rPr lang="en-US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(RB)</a:t>
                      </a:r>
                      <a:endParaRPr lang="en-US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Deputy</a:t>
                      </a:r>
                      <a:r>
                        <a:rPr lang="en-US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Assistant Secretary of the Army (Review Boards)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270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Show Cause Authority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406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Board of inquiry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3519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MEB/PEB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Medical</a:t>
                      </a:r>
                      <a:r>
                        <a:rPr lang="en-US" sz="1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Evaluation Board/Physical Evaluation Board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33421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Permanent change of station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245827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EB8D5C59-8277-4C2D-BCB5-40A850D6C35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302" y="7634897"/>
            <a:ext cx="1223395" cy="122339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B73DE5D-6D1A-4620-B90B-45ED456EDE6C}"/>
              </a:ext>
            </a:extLst>
          </p:cNvPr>
          <p:cNvSpPr txBox="1"/>
          <p:nvPr/>
        </p:nvSpPr>
        <p:spPr>
          <a:xfrm>
            <a:off x="3000927" y="8833096"/>
            <a:ext cx="8665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ig.army.mil</a:t>
            </a:r>
          </a:p>
        </p:txBody>
      </p:sp>
    </p:spTree>
    <p:extLst>
      <p:ext uri="{BB962C8B-B14F-4D97-AF65-F5344CB8AC3E}">
        <p14:creationId xmlns:p14="http://schemas.microsoft.com/office/powerpoint/2010/main" val="318671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rSignature xmlns="a0fc8706-ad74-4a8d-89bd-aba8c23aa716">false</ForSignature>
    <_dlc_DocId xmlns="ee8c200f-5b40-4309-82ff-5af4db5b0849">GEARS-1774260196-1103064</_dlc_DocId>
    <_dlc_DocIdUrl xmlns="ee8c200f-5b40-4309-82ff-5af4db5b0849">
      <Url>https://army.deps.mil/netcom/sites/GEARS/Live/_layouts/15/DocIdRedir.aspx?ID=GEARS-1774260196-1103064</Url>
      <Description>GEARS-1774260196-1103064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B5497D3D9AA448BDBB1AA427EDA28A" ma:contentTypeVersion="10" ma:contentTypeDescription="Create a new document." ma:contentTypeScope="" ma:versionID="4be3aa15c6d0be381ca274b2e07d8537">
  <xsd:schema xmlns:xsd="http://www.w3.org/2001/XMLSchema" xmlns:xs="http://www.w3.org/2001/XMLSchema" xmlns:p="http://schemas.microsoft.com/office/2006/metadata/properties" xmlns:ns2="ee8c200f-5b40-4309-82ff-5af4db5b0849" xmlns:ns3="a0fc8706-ad74-4a8d-89bd-aba8c23aa716" targetNamespace="http://schemas.microsoft.com/office/2006/metadata/properties" ma:root="true" ma:fieldsID="e2299d294cae6f0636fb87a24d1e2c2f" ns2:_="" ns3:_="">
    <xsd:import namespace="ee8c200f-5b40-4309-82ff-5af4db5b0849"/>
    <xsd:import namespace="a0fc8706-ad74-4a8d-89bd-aba8c23aa71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ForSignatur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c200f-5b40-4309-82ff-5af4db5b084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fc8706-ad74-4a8d-89bd-aba8c23aa716" elementFormDefault="qualified">
    <xsd:import namespace="http://schemas.microsoft.com/office/2006/documentManagement/types"/>
    <xsd:import namespace="http://schemas.microsoft.com/office/infopath/2007/PartnerControls"/>
    <xsd:element name="ForSignature" ma:index="11" nillable="true" ma:displayName="For Signature?" ma:default="0" ma:description="Indicates if the document requires a signature." ma:internalName="ForSignatur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297078-1403-45FF-96E6-C9E202F6729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4ECA041-1EAF-4B39-827F-278B7B9AEE21}">
  <ds:schemaRefs>
    <ds:schemaRef ds:uri="a0fc8706-ad74-4a8d-89bd-aba8c23aa71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e8c200f-5b40-4309-82ff-5af4db5b084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7C99B22-EF19-4D63-970C-AD43BEE97BD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E8AF4E1-6607-4618-B138-CEF525E84F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8c200f-5b40-4309-82ff-5af4db5b0849"/>
    <ds:schemaRef ds:uri="a0fc8706-ad74-4a8d-89bd-aba8c23aa7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17454</TotalTime>
  <Words>1045</Words>
  <Application>Microsoft Office PowerPoint</Application>
  <PresentationFormat>Letter Paper (8.5x11 in)</PresentationFormat>
  <Paragraphs>136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Elephant</vt:lpstr>
      <vt:lpstr>Franklin Gothic Book</vt:lpstr>
      <vt:lpstr>Franklin Gothic Demi</vt:lpstr>
      <vt:lpstr>Times New Roman</vt:lpstr>
      <vt:lpstr>Office Theme</vt:lpstr>
      <vt:lpstr>PowerPoint Presentation</vt:lpstr>
      <vt:lpstr>PowerPoint Presentation</vt:lpstr>
    </vt:vector>
  </TitlesOfParts>
  <Company>United States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Ruyle, Thomas M CIV HQDA DAIG</cp:lastModifiedBy>
  <cp:revision>354</cp:revision>
  <cp:lastPrinted>2022-02-08T21:12:56Z</cp:lastPrinted>
  <dcterms:created xsi:type="dcterms:W3CDTF">2017-02-16T17:34:53Z</dcterms:created>
  <dcterms:modified xsi:type="dcterms:W3CDTF">2022-10-24T17:00:04Z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0x010100EFB5497D3D9AA448BDBB1AA427EDA28A</vt:lpwstr>
  </property>
  <property fmtid="{D5CDD505-2E9C-101B-9397-08002B2CF9AE}" pid="3" name="_dlc_DocIdItemGuid">
    <vt:lpwstr>6b46efd1-626f-41da-a887-f5c065ead708</vt:lpwstr>
  </property>
  <property fmtid="{D5CDD505-2E9C-101B-9397-08002B2CF9AE}" pid="4" name="_dlc_policyId">
    <vt:lpwstr/>
  </property>
  <property fmtid="{D5CDD505-2E9C-101B-9397-08002B2CF9AE}" pid="5" name="ItemRetentionFormula">
    <vt:lpwstr/>
  </property>
</Properties>
</file>